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6" r:id="rId5"/>
    <p:sldId id="261" r:id="rId6"/>
    <p:sldId id="264" r:id="rId7"/>
    <p:sldId id="265" r:id="rId8"/>
    <p:sldId id="267" r:id="rId9"/>
    <p:sldId id="262" r:id="rId10"/>
    <p:sldId id="260" r:id="rId11"/>
    <p:sldId id="268" r:id="rId12"/>
    <p:sldId id="270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46744861640068"/>
          <c:y val="2.9794036162146393E-2"/>
          <c:w val="0.81508976066418992"/>
          <c:h val="0.95376822688830565"/>
        </c:manualLayout>
      </c:layout>
      <c:pieChart>
        <c:varyColors val="1"/>
        <c:ser>
          <c:idx val="0"/>
          <c:order val="0"/>
          <c:explosion val="4"/>
          <c:dPt>
            <c:idx val="0"/>
            <c:bubble3D val="0"/>
            <c:explosion val="11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A0-4358-9D1D-A96A0B84C181}"/>
              </c:ext>
            </c:extLst>
          </c:dPt>
          <c:dPt>
            <c:idx val="1"/>
            <c:bubble3D val="0"/>
            <c:explosion val="12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A0-4358-9D1D-A96A0B84C181}"/>
              </c:ext>
            </c:extLst>
          </c:dPt>
          <c:dPt>
            <c:idx val="2"/>
            <c:bubble3D val="0"/>
            <c:explosion val="16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CA0-4358-9D1D-A96A0B84C1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Лист1!$I$2:$K$2</c:f>
              <c:numCache>
                <c:formatCode>0%</c:formatCode>
                <c:ptCount val="3"/>
                <c:pt idx="0">
                  <c:v>0.5</c:v>
                </c:pt>
                <c:pt idx="1">
                  <c:v>0.2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CA0-4358-9D1D-A96A0B84C1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460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585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65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12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3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02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2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014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92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91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3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55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8462D-093C-491E-8466-F763CA5E92C9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AA53E-B229-41B3-B7DA-3CE267E3C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299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hyperlink" Target="http://www.fasie.ru/programs/programma-start/" TargetMode="External"/><Relationship Id="rId7" Type="http://schemas.openxmlformats.org/officeDocument/2006/relationships/hyperlink" Target="http://www.fasie.ru/programs/programma-internatsionalizatsiya/" TargetMode="External"/><Relationship Id="rId2" Type="http://schemas.openxmlformats.org/officeDocument/2006/relationships/hyperlink" Target="http://www.fasie.ru/programs/programma-umnik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sie.ru/programs/programma-kooperatsiya/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://www.fasie.ru/programs/programma-kommertsializatsiya/" TargetMode="External"/><Relationship Id="rId10" Type="http://schemas.openxmlformats.org/officeDocument/2006/relationships/image" Target="../media/image32.png"/><Relationship Id="rId4" Type="http://schemas.openxmlformats.org/officeDocument/2006/relationships/hyperlink" Target="http://www.fasie.ru/programs/programma-razvitie/" TargetMode="External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5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png"/><Relationship Id="rId18" Type="http://schemas.openxmlformats.org/officeDocument/2006/relationships/image" Target="../media/image21.jpg"/><Relationship Id="rId3" Type="http://schemas.openxmlformats.org/officeDocument/2006/relationships/image" Target="../media/image6.jpg"/><Relationship Id="rId21" Type="http://schemas.openxmlformats.org/officeDocument/2006/relationships/image" Target="../media/image24.jpg"/><Relationship Id="rId7" Type="http://schemas.openxmlformats.org/officeDocument/2006/relationships/image" Target="../media/image10.jpg"/><Relationship Id="rId12" Type="http://schemas.openxmlformats.org/officeDocument/2006/relationships/image" Target="../media/image15.jpg"/><Relationship Id="rId17" Type="http://schemas.openxmlformats.org/officeDocument/2006/relationships/image" Target="../media/image20.jpg"/><Relationship Id="rId2" Type="http://schemas.openxmlformats.org/officeDocument/2006/relationships/image" Target="../media/image5.jpg"/><Relationship Id="rId16" Type="http://schemas.openxmlformats.org/officeDocument/2006/relationships/image" Target="../media/image19.jp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5" Type="http://schemas.openxmlformats.org/officeDocument/2006/relationships/image" Target="../media/image18.png"/><Relationship Id="rId23" Type="http://schemas.openxmlformats.org/officeDocument/2006/relationships/image" Target="../media/image1.png"/><Relationship Id="rId10" Type="http://schemas.openxmlformats.org/officeDocument/2006/relationships/image" Target="../media/image13.jpg"/><Relationship Id="rId19" Type="http://schemas.openxmlformats.org/officeDocument/2006/relationships/image" Target="../media/image22.jpg"/><Relationship Id="rId4" Type="http://schemas.openxmlformats.org/officeDocument/2006/relationships/image" Target="../media/image7.JPG"/><Relationship Id="rId9" Type="http://schemas.openxmlformats.org/officeDocument/2006/relationships/image" Target="../media/image12.png"/><Relationship Id="rId14" Type="http://schemas.openxmlformats.org/officeDocument/2006/relationships/image" Target="../media/image17.jpg"/><Relationship Id="rId2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12" Type="http://schemas.openxmlformats.org/officeDocument/2006/relationships/image" Target="../media/image3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2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1.png"/><Relationship Id="rId9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2.png"/><Relationship Id="rId7" Type="http://schemas.openxmlformats.org/officeDocument/2006/relationships/image" Target="../media/image4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png"/><Relationship Id="rId7" Type="http://schemas.openxmlformats.org/officeDocument/2006/relationships/image" Target="../media/image48.jpeg"/><Relationship Id="rId12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41.jpeg"/><Relationship Id="rId10" Type="http://schemas.openxmlformats.org/officeDocument/2006/relationships/image" Target="../media/image51.jpeg"/><Relationship Id="rId4" Type="http://schemas.openxmlformats.org/officeDocument/2006/relationships/image" Target="../media/image32.png"/><Relationship Id="rId9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36" y="6186395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/>
              <a:t>2017 год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1573" y="1414323"/>
            <a:ext cx="1025834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Cambria" panose="02040503050406030204" pitchFamily="18" charset="0"/>
            </a:endParaRPr>
          </a:p>
          <a:p>
            <a:pPr algn="just"/>
            <a:r>
              <a:rPr lang="ru-RU" sz="2800" b="1" dirty="0">
                <a:latin typeface="Cambria" panose="02040503050406030204" pitchFamily="18" charset="0"/>
              </a:rPr>
              <a:t>Повышение эффективности взаимодействия</a:t>
            </a:r>
          </a:p>
          <a:p>
            <a:pPr algn="just"/>
            <a:r>
              <a:rPr lang="ru-RU" sz="2800" b="1" dirty="0">
                <a:latin typeface="Cambria" panose="02040503050406030204" pitchFamily="18" charset="0"/>
              </a:rPr>
              <a:t>с финансовыми организациями</a:t>
            </a:r>
          </a:p>
          <a:p>
            <a:pPr algn="just"/>
            <a:r>
              <a:rPr lang="ru-RU" sz="2800" b="1" dirty="0">
                <a:latin typeface="Cambria" panose="02040503050406030204" pitchFamily="18" charset="0"/>
              </a:rPr>
              <a:t>и институтами развития</a:t>
            </a:r>
          </a:p>
          <a:p>
            <a:endParaRPr lang="ru-RU" dirty="0">
              <a:latin typeface="Cambria" panose="02040503050406030204" pitchFamily="18" charset="0"/>
            </a:endParaRPr>
          </a:p>
          <a:p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0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181017"/>
            <a:ext cx="3478848" cy="5641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8124" y="290323"/>
            <a:ext cx="3380597" cy="570680"/>
          </a:xfrm>
          <a:prstGeom prst="rect">
            <a:avLst/>
          </a:prstGeom>
        </p:spPr>
      </p:pic>
      <p:pic>
        <p:nvPicPr>
          <p:cNvPr id="1034" name="Picture 10" descr="http://www.icgfirst.ru/upload/image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72" y="290323"/>
            <a:ext cx="2632903" cy="57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312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595618" y="1233182"/>
          <a:ext cx="10310069" cy="4852341"/>
        </p:xfrm>
        <a:graphic>
          <a:graphicData uri="http://schemas.openxmlformats.org/drawingml/2006/table">
            <a:tbl>
              <a:tblPr/>
              <a:tblGrid>
                <a:gridCol w="3093022">
                  <a:extLst>
                    <a:ext uri="{9D8B030D-6E8A-4147-A177-3AD203B41FA5}">
                      <a16:colId xmlns:a16="http://schemas.microsoft.com/office/drawing/2014/main" val="2246990785"/>
                    </a:ext>
                  </a:extLst>
                </a:gridCol>
                <a:gridCol w="7217047">
                  <a:extLst>
                    <a:ext uri="{9D8B030D-6E8A-4147-A177-3AD203B41FA5}">
                      <a16:colId xmlns:a16="http://schemas.microsoft.com/office/drawing/2014/main" val="4217899820"/>
                    </a:ext>
                  </a:extLst>
                </a:gridCol>
              </a:tblGrid>
              <a:tr h="805228">
                <a:tc>
                  <a:txBody>
                    <a:bodyPr/>
                    <a:lstStyle/>
                    <a:p>
                      <a:pPr algn="l"/>
                      <a:r>
                        <a:rPr lang="ru-RU" sz="1600" b="1" u="none" strike="noStrike">
                          <a:solidFill>
                            <a:srgbClr val="1E4381"/>
                          </a:solidFill>
                          <a:effectLst/>
                          <a:latin typeface="Cambria" panose="02040503050406030204" pitchFamily="18" charset="0"/>
                          <a:hlinkClick r:id="rId2"/>
                        </a:rPr>
                        <a:t>Программа «Умник»</a:t>
                      </a:r>
                      <a:br>
                        <a:rPr lang="ru-RU" sz="1600">
                          <a:effectLst/>
                          <a:latin typeface="Cambria" panose="02040503050406030204" pitchFamily="18" charset="0"/>
                        </a:rPr>
                      </a:br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(400 тыс. руб. на 2 года)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гранты физлицам на выполнение НИР, результаты которых имеют перспективу коммерциализации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657816"/>
                  </a:ext>
                </a:extLst>
              </a:tr>
              <a:tr h="805228">
                <a:tc>
                  <a:txBody>
                    <a:bodyPr/>
                    <a:lstStyle/>
                    <a:p>
                      <a:r>
                        <a:rPr lang="ru-RU" sz="1600" b="1" u="none" strike="noStrike">
                          <a:solidFill>
                            <a:srgbClr val="1E4381"/>
                          </a:solidFill>
                          <a:effectLst/>
                          <a:latin typeface="Cambria" panose="02040503050406030204" pitchFamily="18" charset="0"/>
                          <a:hlinkClick r:id="rId3"/>
                        </a:rPr>
                        <a:t>Программа «Старт»</a:t>
                      </a:r>
                      <a:br>
                        <a:rPr lang="ru-RU" sz="1600">
                          <a:effectLst/>
                          <a:latin typeface="Cambria" panose="02040503050406030204" pitchFamily="18" charset="0"/>
                        </a:rPr>
                      </a:br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(до 9 млн. руб. на 3 года)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Cambria" panose="02040503050406030204" pitchFamily="18" charset="0"/>
                        </a:rPr>
                        <a:t>поддержка стартапов на ранних стадиях инновационной деятельности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250094"/>
                  </a:ext>
                </a:extLst>
              </a:tr>
              <a:tr h="805228">
                <a:tc>
                  <a:txBody>
                    <a:bodyPr/>
                    <a:lstStyle/>
                    <a:p>
                      <a:r>
                        <a:rPr lang="ru-RU" sz="1600" b="1" u="none" strike="noStrike" dirty="0">
                          <a:solidFill>
                            <a:srgbClr val="1E4381"/>
                          </a:solidFill>
                          <a:effectLst/>
                          <a:latin typeface="Cambria" panose="02040503050406030204" pitchFamily="18" charset="0"/>
                          <a:hlinkClick r:id="rId4"/>
                        </a:rPr>
                        <a:t>Программа «Развитие»</a:t>
                      </a:r>
                      <a:br>
                        <a:rPr lang="ru-RU" sz="1600" dirty="0">
                          <a:effectLst/>
                          <a:latin typeface="Cambria" panose="02040503050406030204" pitchFamily="18" charset="0"/>
                        </a:rPr>
                      </a:br>
                      <a:r>
                        <a:rPr lang="ru-RU" sz="1600" dirty="0">
                          <a:effectLst/>
                          <a:latin typeface="Cambria" panose="02040503050406030204" pitchFamily="18" charset="0"/>
                        </a:rPr>
                        <a:t>(до 15 млн. руб.)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гранты малым инновационным предприятиям на финансовое обеспечение выполнения НИОКР в рамках реализации инновационных проектов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636271"/>
                  </a:ext>
                </a:extLst>
              </a:tr>
              <a:tr h="812219">
                <a:tc>
                  <a:txBody>
                    <a:bodyPr/>
                    <a:lstStyle/>
                    <a:p>
                      <a:r>
                        <a:rPr lang="ru-RU" sz="1600" b="1" u="none" strike="noStrike">
                          <a:solidFill>
                            <a:srgbClr val="1E4381"/>
                          </a:solidFill>
                          <a:effectLst/>
                          <a:latin typeface="Cambria" panose="02040503050406030204" pitchFamily="18" charset="0"/>
                          <a:hlinkClick r:id="rId5"/>
                        </a:rPr>
                        <a:t>Программа «Коммерциализация»</a:t>
                      </a:r>
                      <a:br>
                        <a:rPr lang="ru-RU" sz="1600">
                          <a:effectLst/>
                          <a:latin typeface="Cambria" panose="02040503050406030204" pitchFamily="18" charset="0"/>
                        </a:rPr>
                      </a:br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(до 15 млн. руб.)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поддержка предприятий, завершивших НИОКР и планирующих создание или расширение и производства инновационной продукции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996923"/>
                  </a:ext>
                </a:extLst>
              </a:tr>
              <a:tr h="812219">
                <a:tc>
                  <a:txBody>
                    <a:bodyPr/>
                    <a:lstStyle/>
                    <a:p>
                      <a:r>
                        <a:rPr lang="ru-RU" sz="1600" b="1" u="none" strike="noStrike">
                          <a:solidFill>
                            <a:srgbClr val="1E4381"/>
                          </a:solidFill>
                          <a:effectLst/>
                          <a:latin typeface="Cambria" panose="02040503050406030204" pitchFamily="18" charset="0"/>
                          <a:hlinkClick r:id="rId6"/>
                        </a:rPr>
                        <a:t>Программа «Кооперация»</a:t>
                      </a:r>
                      <a:br>
                        <a:rPr lang="ru-RU" sz="1600">
                          <a:effectLst/>
                          <a:latin typeface="Cambria" panose="02040503050406030204" pitchFamily="18" charset="0"/>
                        </a:rPr>
                      </a:br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(до 20 млн. руб.)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Cambria" panose="02040503050406030204" pitchFamily="18" charset="0"/>
                        </a:rPr>
                        <a:t>встраивание малого инновационного предприятия в цепочку поставщиков крупного предприятия</a:t>
                      </a:r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 с новой продукцией, полученной в результате выполнения НИОКР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373419"/>
                  </a:ext>
                </a:extLst>
              </a:tr>
              <a:tr h="812219">
                <a:tc>
                  <a:txBody>
                    <a:bodyPr/>
                    <a:lstStyle/>
                    <a:p>
                      <a:r>
                        <a:rPr lang="ru-RU" sz="1600" b="1" u="none" strike="noStrike">
                          <a:solidFill>
                            <a:srgbClr val="1E4381"/>
                          </a:solidFill>
                          <a:effectLst/>
                          <a:latin typeface="Cambria" panose="02040503050406030204" pitchFamily="18" charset="0"/>
                          <a:hlinkClick r:id="rId7"/>
                        </a:rPr>
                        <a:t>Программа «Интернационализация»</a:t>
                      </a:r>
                      <a:br>
                        <a:rPr lang="ru-RU" sz="1600">
                          <a:effectLst/>
                          <a:latin typeface="Cambria" panose="02040503050406030204" pitchFamily="18" charset="0"/>
                        </a:rPr>
                      </a:br>
                      <a:r>
                        <a:rPr lang="ru-RU" sz="1600">
                          <a:effectLst/>
                          <a:latin typeface="Cambria" panose="02040503050406030204" pitchFamily="18" charset="0"/>
                        </a:rPr>
                        <a:t>(до 15 млн. руб.)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Cambria" panose="02040503050406030204" pitchFamily="18" charset="0"/>
                        </a:rPr>
                        <a:t>поддержка проектов по разработке </a:t>
                      </a:r>
                      <a:r>
                        <a:rPr lang="ru-RU" sz="1600" dirty="0" err="1">
                          <a:effectLst/>
                          <a:latin typeface="Cambria" panose="02040503050406030204" pitchFamily="18" charset="0"/>
                        </a:rPr>
                        <a:t>несырьевой</a:t>
                      </a:r>
                      <a:r>
                        <a:rPr lang="ru-RU" sz="1600" dirty="0">
                          <a:effectLst/>
                          <a:latin typeface="Cambria" panose="02040503050406030204" pitchFamily="18" charset="0"/>
                        </a:rPr>
                        <a:t> экспортно-ориентированной продукции</a:t>
                      </a:r>
                    </a:p>
                  </a:txBody>
                  <a:tcPr marL="125907" marR="125907" marT="0" marB="0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400349"/>
                  </a:ext>
                </a:extLst>
              </a:tr>
            </a:tbl>
          </a:graphicData>
        </a:graphic>
      </p:graphicFrame>
      <p:pic>
        <p:nvPicPr>
          <p:cNvPr id="3" name="Picture 10" descr="http://deloros.ru/assets/images/projects/small/bortnik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652" y="174992"/>
            <a:ext cx="2185027" cy="105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Изображение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35679" y="218756"/>
            <a:ext cx="389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atin typeface="Cambria" panose="02040503050406030204" pitchFamily="18" charset="0"/>
                <a:cs typeface="Arial"/>
              </a:rPr>
              <a:t>Гранты</a:t>
            </a:r>
          </a:p>
          <a:p>
            <a:pPr algn="r"/>
            <a:r>
              <a:rPr lang="ru-RU" sz="2000" b="1" dirty="0">
                <a:latin typeface="Cambria" panose="02040503050406030204" pitchFamily="18" charset="0"/>
                <a:cs typeface="Arial"/>
              </a:rPr>
              <a:t> инновационным компаниям</a:t>
            </a:r>
            <a:endParaRPr lang="en-US" sz="2000" b="1" dirty="0">
              <a:latin typeface="Cambria" panose="02040503050406030204" pitchFamily="18" charset="0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10" name="Изображение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636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Изображение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13" name="Изображение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57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35679" y="218756"/>
            <a:ext cx="389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2000" b="1" dirty="0">
              <a:latin typeface="Cambria" panose="02040503050406030204" pitchFamily="18" charset="0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10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636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13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40661" t="32648" r="21308" b="28151"/>
          <a:stretch/>
        </p:blipFill>
        <p:spPr>
          <a:xfrm>
            <a:off x="1395745" y="1140031"/>
            <a:ext cx="9339550" cy="50195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681" y="124894"/>
            <a:ext cx="2479228" cy="90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26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" y="52501"/>
            <a:ext cx="4776912" cy="8013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35679" y="218756"/>
            <a:ext cx="389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2000" b="1" dirty="0">
              <a:latin typeface="Cambria" panose="02040503050406030204" pitchFamily="18" charset="0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10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636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13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04" y="913122"/>
            <a:ext cx="9178547" cy="52091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496" y="52501"/>
            <a:ext cx="1241386" cy="88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94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36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26491" y="1218091"/>
            <a:ext cx="8537745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200"/>
              </a:spcBef>
            </a:pPr>
            <a:r>
              <a:rPr lang="ru-RU" sz="2800" dirty="0">
                <a:latin typeface="Cambria" panose="02040503050406030204" pitchFamily="18" charset="0"/>
              </a:rPr>
              <a:t>СПАСИБО ЗА ВНИМАНИЕ!</a:t>
            </a:r>
          </a:p>
          <a:p>
            <a:pPr lvl="0" algn="ctr">
              <a:spcBef>
                <a:spcPts val="1200"/>
              </a:spcBef>
            </a:pPr>
            <a:endParaRPr lang="ru-RU" sz="2800" dirty="0">
              <a:latin typeface="Cambria" panose="02040503050406030204" pitchFamily="18" charset="0"/>
            </a:endParaRPr>
          </a:p>
          <a:p>
            <a:r>
              <a:rPr lang="ru-RU" sz="3500" dirty="0">
                <a:solidFill>
                  <a:srgbClr val="14398B"/>
                </a:solidFill>
                <a:latin typeface="Cambria" panose="02040503050406030204" pitchFamily="18" charset="0"/>
              </a:rPr>
              <a:t>Алексей Порошин</a:t>
            </a:r>
          </a:p>
          <a:p>
            <a:r>
              <a:rPr lang="ru-RU" dirty="0">
                <a:latin typeface="Cambria" panose="02040503050406030204" pitchFamily="18" charset="0"/>
              </a:rPr>
              <a:t>Член Генерального совета,</a:t>
            </a:r>
          </a:p>
          <a:p>
            <a:r>
              <a:rPr lang="ru-RU" dirty="0">
                <a:latin typeface="Cambria" panose="02040503050406030204" pitchFamily="18" charset="0"/>
              </a:rPr>
              <a:t>Сопредседатель Центра финансово-кредитной поддержки</a:t>
            </a:r>
          </a:p>
          <a:p>
            <a:r>
              <a:rPr lang="ru-RU" dirty="0">
                <a:latin typeface="Cambria" panose="02040503050406030204" pitchFamily="18" charset="0"/>
              </a:rPr>
              <a:t>ДЕЛОВАЯ РОССИЯ</a:t>
            </a:r>
          </a:p>
          <a:p>
            <a:pPr lvl="0">
              <a:spcBef>
                <a:spcPts val="1200"/>
              </a:spcBef>
            </a:pPr>
            <a:r>
              <a:rPr lang="ru-RU" sz="3000" dirty="0">
                <a:latin typeface="Cambria" panose="02040503050406030204" pitchFamily="18" charset="0"/>
              </a:rPr>
              <a:t>+7(495)120-28-51</a:t>
            </a:r>
          </a:p>
          <a:p>
            <a:pPr>
              <a:spcBef>
                <a:spcPts val="1200"/>
              </a:spcBef>
            </a:pPr>
            <a:r>
              <a:rPr lang="en-US" sz="3000" u="sng" dirty="0">
                <a:latin typeface="Cambria" panose="02040503050406030204" pitchFamily="18" charset="0"/>
              </a:rPr>
              <a:t>cfkp@deloros.ru</a:t>
            </a:r>
            <a:endParaRPr lang="ru-RU" sz="3000" u="sng" dirty="0">
              <a:latin typeface="Cambria" panose="02040503050406030204" pitchFamily="18" charset="0"/>
            </a:endParaRPr>
          </a:p>
          <a:p>
            <a:pPr>
              <a:spcBef>
                <a:spcPts val="1200"/>
              </a:spcBef>
            </a:pPr>
            <a:r>
              <a:rPr lang="ru-RU" sz="44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rPr>
              <a:t>МЫ НА ВАШЕЙ СТОРОНЕ!</a:t>
            </a:r>
          </a:p>
          <a:p>
            <a:pPr lvl="0">
              <a:spcBef>
                <a:spcPts val="1200"/>
              </a:spcBef>
            </a:pPr>
            <a:endParaRPr lang="ru-RU" sz="4400" dirty="0">
              <a:latin typeface="Cambria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8124" y="290323"/>
            <a:ext cx="3380597" cy="570680"/>
          </a:xfrm>
          <a:prstGeom prst="rect">
            <a:avLst/>
          </a:prstGeom>
        </p:spPr>
      </p:pic>
      <p:pic>
        <p:nvPicPr>
          <p:cNvPr id="12" name="Picture 10" descr="http://www.icgfirst.ru/upload/image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72" y="290323"/>
            <a:ext cx="2632903" cy="57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588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428" y="91005"/>
            <a:ext cx="12014791" cy="876558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anchor="ctr">
            <a:noAutofit/>
          </a:bodyPr>
          <a:lstStyle/>
          <a:p>
            <a:pPr algn="r"/>
            <a:r>
              <a:rPr lang="ru-RU" sz="3600" dirty="0"/>
              <a:t>Источники инвестиций в бизнес</a:t>
            </a:r>
          </a:p>
        </p:txBody>
      </p:sp>
      <p:sp>
        <p:nvSpPr>
          <p:cNvPr id="5" name="Стрелка: вниз 4"/>
          <p:cNvSpPr/>
          <p:nvPr/>
        </p:nvSpPr>
        <p:spPr>
          <a:xfrm rot="10800000">
            <a:off x="74428" y="967563"/>
            <a:ext cx="2402958" cy="1123652"/>
          </a:xfrm>
          <a:prstGeom prst="downArrow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/>
          <p:cNvSpPr/>
          <p:nvPr/>
        </p:nvSpPr>
        <p:spPr>
          <a:xfrm rot="10800000">
            <a:off x="9686261" y="972878"/>
            <a:ext cx="2402958" cy="1118337"/>
          </a:xfrm>
          <a:prstGeom prst="downArrow">
            <a:avLst/>
          </a:prstGeom>
          <a:solidFill>
            <a:schemeClr val="bg1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8857" y="2115879"/>
            <a:ext cx="2402958" cy="10845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Кредиты</a:t>
            </a:r>
            <a:r>
              <a:rPr lang="ru-RU" sz="1600" dirty="0">
                <a:solidFill>
                  <a:schemeClr val="tx1"/>
                </a:solidFill>
              </a:rPr>
              <a:t> (от 9,6%)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Займы</a:t>
            </a:r>
            <a:r>
              <a:rPr lang="ru-RU" sz="1600" dirty="0">
                <a:solidFill>
                  <a:schemeClr val="tx1"/>
                </a:solidFill>
              </a:rPr>
              <a:t> (от 5%)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Гарантии</a:t>
            </a:r>
            <a:r>
              <a:rPr lang="ru-RU" sz="1600" dirty="0">
                <a:solidFill>
                  <a:schemeClr val="tx1"/>
                </a:solidFill>
              </a:rPr>
              <a:t> (от 0,75%)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98" y="1286539"/>
            <a:ext cx="751417" cy="75491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575636" y="2139114"/>
            <a:ext cx="2454347" cy="10845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Субсидии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Софинансирование услуг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030" y="1266240"/>
            <a:ext cx="751417" cy="75491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416597" y="2115879"/>
            <a:ext cx="2402958" cy="10845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Гранты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Участие в капитале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Софинансирование затрат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Стрелка: вниз 17"/>
          <p:cNvSpPr/>
          <p:nvPr/>
        </p:nvSpPr>
        <p:spPr>
          <a:xfrm rot="10800000">
            <a:off x="3332475" y="985431"/>
            <a:ext cx="2402958" cy="1073888"/>
          </a:xfrm>
          <a:prstGeom prst="downArrow">
            <a:avLst/>
          </a:prstGeom>
          <a:solidFill>
            <a:schemeClr val="bg1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низ 18"/>
          <p:cNvSpPr/>
          <p:nvPr/>
        </p:nvSpPr>
        <p:spPr>
          <a:xfrm rot="10800000">
            <a:off x="6575636" y="1001973"/>
            <a:ext cx="2402958" cy="1073888"/>
          </a:xfrm>
          <a:prstGeom prst="downArrow">
            <a:avLst/>
          </a:prstGeom>
          <a:solidFill>
            <a:schemeClr val="bg1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100" y="1266240"/>
            <a:ext cx="751417" cy="7549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678" y="1266240"/>
            <a:ext cx="751417" cy="754912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9686260" y="2115879"/>
            <a:ext cx="2402958" cy="10845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1"/>
                </a:solidFill>
              </a:rPr>
              <a:t>Частные инвестиции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8857" y="3248316"/>
            <a:ext cx="2402958" cy="3571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6" b="10449"/>
          <a:stretch/>
        </p:blipFill>
        <p:spPr>
          <a:xfrm>
            <a:off x="213362" y="3274828"/>
            <a:ext cx="1498648" cy="48237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48" y="3747234"/>
            <a:ext cx="1585440" cy="50131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04" y="4736915"/>
            <a:ext cx="1124282" cy="59391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84" y="6242049"/>
            <a:ext cx="1530278" cy="55646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33606" r="3041" b="34727"/>
          <a:stretch/>
        </p:blipFill>
        <p:spPr>
          <a:xfrm>
            <a:off x="900198" y="5686267"/>
            <a:ext cx="1601928" cy="54157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2" t="17979" r="8123" b="22184"/>
          <a:stretch/>
        </p:blipFill>
        <p:spPr>
          <a:xfrm>
            <a:off x="206727" y="4273213"/>
            <a:ext cx="1849989" cy="56787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0" y="5193630"/>
            <a:ext cx="2000577" cy="491615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9737824" y="3274828"/>
            <a:ext cx="2402958" cy="17985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75636" y="3286888"/>
            <a:ext cx="2454347" cy="3507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6597" y="3256958"/>
            <a:ext cx="2402958" cy="35372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" t="5195" r="5274" b="7389"/>
          <a:stretch/>
        </p:blipFill>
        <p:spPr>
          <a:xfrm>
            <a:off x="6625659" y="3897552"/>
            <a:ext cx="1602881" cy="70199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5" t="13049" r="5733" b="19276"/>
          <a:stretch/>
        </p:blipFill>
        <p:spPr>
          <a:xfrm>
            <a:off x="7443689" y="4505607"/>
            <a:ext cx="1569701" cy="82522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696" y="3321770"/>
            <a:ext cx="1142104" cy="68526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58" y="5330828"/>
            <a:ext cx="1696995" cy="74470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" t="3464" r="2451" b="22335"/>
          <a:stretch/>
        </p:blipFill>
        <p:spPr>
          <a:xfrm>
            <a:off x="7509469" y="6052870"/>
            <a:ext cx="1503921" cy="70874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99" y="3809557"/>
            <a:ext cx="1482687" cy="539159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848" y="3301569"/>
            <a:ext cx="868251" cy="616656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" t="28602" r="4403" b="12527"/>
          <a:stretch/>
        </p:blipFill>
        <p:spPr>
          <a:xfrm>
            <a:off x="3444332" y="4333912"/>
            <a:ext cx="2022960" cy="723384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" t="22690" r="8243" b="27243"/>
          <a:stretch/>
        </p:blipFill>
        <p:spPr>
          <a:xfrm>
            <a:off x="4308099" y="5073410"/>
            <a:ext cx="1482687" cy="642466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1" t="14615" r="25344" b="15506"/>
          <a:stretch/>
        </p:blipFill>
        <p:spPr>
          <a:xfrm>
            <a:off x="3444120" y="5694726"/>
            <a:ext cx="1089834" cy="700547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19" b="26506"/>
          <a:stretch/>
        </p:blipFill>
        <p:spPr>
          <a:xfrm>
            <a:off x="4082902" y="6373007"/>
            <a:ext cx="1715138" cy="3886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2" b="30445"/>
          <a:stretch/>
        </p:blipFill>
        <p:spPr>
          <a:xfrm>
            <a:off x="9766152" y="3321770"/>
            <a:ext cx="1711197" cy="4404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17004" r="11419" b="10845"/>
          <a:stretch/>
        </p:blipFill>
        <p:spPr>
          <a:xfrm>
            <a:off x="10069031" y="3792699"/>
            <a:ext cx="2020187" cy="5152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2"/>
          <a:srcRect l="17344" t="7752" r="70470" b="83256"/>
          <a:stretch/>
        </p:blipFill>
        <p:spPr>
          <a:xfrm>
            <a:off x="9766152" y="4291202"/>
            <a:ext cx="1485672" cy="616688"/>
          </a:xfrm>
          <a:prstGeom prst="rect">
            <a:avLst/>
          </a:prstGeom>
        </p:spPr>
      </p:pic>
      <p:pic>
        <p:nvPicPr>
          <p:cNvPr id="43" name="Изображение 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0208" y="174992"/>
            <a:ext cx="3662083" cy="61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41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sev.net/uploads/images/00/07/26/2015/06/17/4312e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694" y="3621683"/>
            <a:ext cx="1089193" cy="61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7547" y="2423268"/>
            <a:ext cx="2744555" cy="4633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4764" y="174992"/>
            <a:ext cx="6909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atin typeface="Arial"/>
                <a:cs typeface="Arial"/>
              </a:rPr>
              <a:t>Финансирование в рамках Корпоративного канала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3659" y="2319249"/>
            <a:ext cx="3092334" cy="20033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04602" y="2802671"/>
            <a:ext cx="25104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Предпринимательское сообщество </a:t>
            </a:r>
          </a:p>
          <a:p>
            <a:pPr algn="ctr"/>
            <a:r>
              <a:rPr lang="ru-RU" dirty="0"/>
              <a:t>10 рабочих дней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9629" y="834435"/>
            <a:ext cx="3133898" cy="5870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Cambria" panose="02040503050406030204" pitchFamily="18" charset="0"/>
              </a:rPr>
              <a:t>Заемщик</a:t>
            </a:r>
          </a:p>
        </p:txBody>
      </p:sp>
      <p:pic>
        <p:nvPicPr>
          <p:cNvPr id="9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647" y="3700443"/>
            <a:ext cx="2772455" cy="465088"/>
          </a:xfrm>
          <a:prstGeom prst="rect">
            <a:avLst/>
          </a:prstGeom>
        </p:spPr>
      </p:pic>
      <p:cxnSp>
        <p:nvCxnSpPr>
          <p:cNvPr id="11" name="Соединительная линия уступом 10"/>
          <p:cNvCxnSpPr>
            <a:stCxn id="8" idx="2"/>
            <a:endCxn id="6" idx="0"/>
          </p:cNvCxnSpPr>
          <p:nvPr/>
        </p:nvCxnSpPr>
        <p:spPr>
          <a:xfrm rot="16200000" flipH="1">
            <a:off x="1789316" y="1348739"/>
            <a:ext cx="897772" cy="104324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55469" y="4490153"/>
            <a:ext cx="32087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dirty="0"/>
              <a:t>Консультации;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Помощь в оформлении документов;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Контроль прохождения заявки;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Организация взаимодействия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13204" y="2319246"/>
            <a:ext cx="3092334" cy="20033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713204" y="4489403"/>
            <a:ext cx="3092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dirty="0"/>
              <a:t>Предварительный акцепт заявки;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Отработка в рамках инвестиционного лифта;</a:t>
            </a:r>
          </a:p>
        </p:txBody>
      </p:sp>
      <p:cxnSp>
        <p:nvCxnSpPr>
          <p:cNvPr id="17" name="Соединительная линия уступом 16"/>
          <p:cNvCxnSpPr>
            <a:stCxn id="6" idx="3"/>
            <a:endCxn id="13" idx="1"/>
          </p:cNvCxnSpPr>
          <p:nvPr/>
        </p:nvCxnSpPr>
        <p:spPr>
          <a:xfrm flipV="1">
            <a:off x="4305993" y="3320931"/>
            <a:ext cx="407211" cy="3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8212749" y="2319246"/>
            <a:ext cx="3092334" cy="20033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503694" y="2297828"/>
            <a:ext cx="251044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/>
              <a:t>Банки</a:t>
            </a:r>
          </a:p>
        </p:txBody>
      </p:sp>
      <p:cxnSp>
        <p:nvCxnSpPr>
          <p:cNvPr id="29" name="Соединительная линия уступом 28"/>
          <p:cNvCxnSpPr/>
          <p:nvPr/>
        </p:nvCxnSpPr>
        <p:spPr>
          <a:xfrm flipV="1">
            <a:off x="7815178" y="3320927"/>
            <a:ext cx="407211" cy="3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222389" y="4489403"/>
            <a:ext cx="3092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dirty="0"/>
              <a:t>Рассмотрение заявки;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Одобрение;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Финансирование;</a:t>
            </a:r>
          </a:p>
        </p:txBody>
      </p:sp>
      <p:cxnSp>
        <p:nvCxnSpPr>
          <p:cNvPr id="31" name="Соединительная линия уступом 30"/>
          <p:cNvCxnSpPr>
            <a:endCxn id="8" idx="3"/>
          </p:cNvCxnSpPr>
          <p:nvPr/>
        </p:nvCxnSpPr>
        <p:spPr>
          <a:xfrm rot="10800000">
            <a:off x="3283527" y="1127956"/>
            <a:ext cx="6399196" cy="1175690"/>
          </a:xfrm>
          <a:prstGeom prst="bentConnector3">
            <a:avLst>
              <a:gd name="adj1" fmla="val 11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 descr="Original file ‎ (SVG file, nominally 48 × 48 pixels, file size: 16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099" y="1661904"/>
            <a:ext cx="573578" cy="573578"/>
          </a:xfrm>
          <a:prstGeom prst="rect">
            <a:avLst/>
          </a:prstGeom>
        </p:spPr>
      </p:pic>
      <p:pic>
        <p:nvPicPr>
          <p:cNvPr id="36" name="Рисунок 35" descr="Original file ‎ (SVG file, nominally 48 × 48 pixels, file size: 16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92" y="3246119"/>
            <a:ext cx="573578" cy="573578"/>
          </a:xfrm>
          <a:prstGeom prst="rect">
            <a:avLst/>
          </a:prstGeom>
        </p:spPr>
      </p:pic>
      <p:pic>
        <p:nvPicPr>
          <p:cNvPr id="37" name="Рисунок 36" descr="Original file ‎ (SVG file, nominally 48 × 48 pixels, file size: 16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400" y="3246927"/>
            <a:ext cx="573578" cy="573578"/>
          </a:xfrm>
          <a:prstGeom prst="rect">
            <a:avLst/>
          </a:prstGeom>
        </p:spPr>
      </p:pic>
      <p:pic>
        <p:nvPicPr>
          <p:cNvPr id="38" name="Рисунок 37" descr="Original file ‎ (1,125 × 809 pixels, file size: 370 KB, MIME type ...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618" y="868622"/>
            <a:ext cx="804166" cy="577994"/>
          </a:xfrm>
          <a:prstGeom prst="rect">
            <a:avLst/>
          </a:prstGeom>
        </p:spPr>
      </p:pic>
      <p:pic>
        <p:nvPicPr>
          <p:cNvPr id="41" name="Рисунок 40" descr="Файл:&lt;strong&gt;Sberbank&lt;/strong&gt;.svg — Википедия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978" y="2784756"/>
            <a:ext cx="2144684" cy="536171"/>
          </a:xfrm>
          <a:prstGeom prst="rect">
            <a:avLst/>
          </a:prstGeom>
        </p:spPr>
      </p:pic>
      <p:pic>
        <p:nvPicPr>
          <p:cNvPr id="43" name="Рисунок 42" descr="Файл История файла Использование ...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188" y="3270022"/>
            <a:ext cx="1565911" cy="430421"/>
          </a:xfrm>
          <a:prstGeom prst="rect">
            <a:avLst/>
          </a:prstGeom>
        </p:spPr>
      </p:pic>
      <p:pic>
        <p:nvPicPr>
          <p:cNvPr id="44" name="Рисунок 43" descr="File:&lt;strong&gt;Skb&lt;/strong&gt; logo.png - Wikimedia Commons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999" y="3373659"/>
            <a:ext cx="1323175" cy="307299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Изображение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48" name="Изображение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1028" name="Picture 4" descr="https://tradernet.ru/data/blogs/users/786942/x1444831420_1.jpg.pagespeed.ic.k5GSZfoVl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616" y="3742166"/>
            <a:ext cx="1448738" cy="47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5001787" y="3302445"/>
            <a:ext cx="2510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10 рабочих дней</a:t>
            </a:r>
          </a:p>
        </p:txBody>
      </p:sp>
      <p:pic>
        <p:nvPicPr>
          <p:cNvPr id="33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8" y="174992"/>
            <a:ext cx="3662083" cy="614326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-636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Изображение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40" name="Изображение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6" b="10449"/>
          <a:stretch/>
        </p:blipFill>
        <p:spPr>
          <a:xfrm>
            <a:off x="5065005" y="2562979"/>
            <a:ext cx="2447225" cy="78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2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6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8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0260" t="27359" r="19643" b="22770"/>
          <a:stretch/>
        </p:blipFill>
        <p:spPr>
          <a:xfrm>
            <a:off x="787529" y="1101460"/>
            <a:ext cx="10980918" cy="5013481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6" b="10449"/>
          <a:stretch/>
        </p:blipFill>
        <p:spPr>
          <a:xfrm>
            <a:off x="5450380" y="311116"/>
            <a:ext cx="2066702" cy="6652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/>
          <a:srcRect l="38279" t="20260" r="27240" b="74891"/>
          <a:stretch/>
        </p:blipFill>
        <p:spPr>
          <a:xfrm>
            <a:off x="7635834" y="575663"/>
            <a:ext cx="4393870" cy="38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98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6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8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35679" y="218756"/>
            <a:ext cx="389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atin typeface="Cambria" panose="02040503050406030204" pitchFamily="18" charset="0"/>
                <a:cs typeface="Arial"/>
              </a:rPr>
              <a:t>Займы под 5%</a:t>
            </a:r>
            <a:endParaRPr lang="en-US" sz="2000" b="1" dirty="0">
              <a:latin typeface="Cambria" panose="02040503050406030204" pitchFamily="18" charset="0"/>
              <a:cs typeface="Arial"/>
            </a:endParaRPr>
          </a:p>
        </p:txBody>
      </p:sp>
      <p:pic>
        <p:nvPicPr>
          <p:cNvPr id="11" name="Picture 2" descr="http://deloros.ru/assets/images/projects/small/frp_small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989" y="61934"/>
            <a:ext cx="3689755" cy="76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6"/>
          <a:srcRect l="19355" t="8053" r="19904" b="19107"/>
          <a:stretch/>
        </p:blipFill>
        <p:spPr bwMode="auto">
          <a:xfrm>
            <a:off x="890649" y="1133156"/>
            <a:ext cx="10426535" cy="50273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60918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6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8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20510" t="30919" r="19512" b="12910"/>
          <a:stretch/>
        </p:blipFill>
        <p:spPr>
          <a:xfrm>
            <a:off x="935836" y="1035226"/>
            <a:ext cx="10515332" cy="51090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/>
          <a:srcRect l="20747" t="20432" r="66396" b="69524"/>
          <a:stretch/>
        </p:blipFill>
        <p:spPr>
          <a:xfrm>
            <a:off x="9711744" y="152507"/>
            <a:ext cx="2299855" cy="819218"/>
          </a:xfrm>
          <a:prstGeom prst="rect">
            <a:avLst/>
          </a:prstGeom>
        </p:spPr>
      </p:pic>
      <p:pic>
        <p:nvPicPr>
          <p:cNvPr id="15" name="Picture 2" descr="http://www.nationalkongress.ru/images/logo/org/frp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58" y="3098501"/>
            <a:ext cx="801090" cy="25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nationalkongress.ru/images/logo/org/frp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352" y="3464581"/>
            <a:ext cx="801090" cy="25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882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6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8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20747" t="20432" r="66396" b="69524"/>
          <a:stretch/>
        </p:blipFill>
        <p:spPr>
          <a:xfrm>
            <a:off x="9711744" y="152507"/>
            <a:ext cx="2299855" cy="8192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20747" t="30304" r="20343" b="9152"/>
          <a:stretch/>
        </p:blipFill>
        <p:spPr>
          <a:xfrm>
            <a:off x="949261" y="1023643"/>
            <a:ext cx="10832379" cy="51431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l="38474" t="19740" r="23539" b="70909"/>
          <a:stretch/>
        </p:blipFill>
        <p:spPr>
          <a:xfrm>
            <a:off x="5080366" y="330457"/>
            <a:ext cx="4631378" cy="64126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/>
          <a:srcRect l="62662" t="34912" r="19752" b="15880"/>
          <a:stretch/>
        </p:blipFill>
        <p:spPr>
          <a:xfrm>
            <a:off x="8361311" y="1318161"/>
            <a:ext cx="3420330" cy="486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91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28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6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8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39193" t="27379" r="35888" b="47947"/>
          <a:stretch/>
        </p:blipFill>
        <p:spPr>
          <a:xfrm>
            <a:off x="19028" y="2837027"/>
            <a:ext cx="5272008" cy="31121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39038" t="43117" r="20653" b="35411"/>
          <a:stretch/>
        </p:blipFill>
        <p:spPr>
          <a:xfrm>
            <a:off x="5310064" y="2837027"/>
            <a:ext cx="6881936" cy="31121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7353" y="3312040"/>
            <a:ext cx="6433603" cy="5474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2" t="17979" r="8123" b="22184"/>
          <a:stretch/>
        </p:blipFill>
        <p:spPr>
          <a:xfrm>
            <a:off x="9324150" y="148396"/>
            <a:ext cx="2610550" cy="8013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/>
          <a:srcRect l="39448" t="54026" r="20422" b="33333"/>
          <a:stretch/>
        </p:blipFill>
        <p:spPr>
          <a:xfrm>
            <a:off x="302457" y="1028252"/>
            <a:ext cx="11632243" cy="174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64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8" y="174992"/>
            <a:ext cx="4776912" cy="8013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636" y="6178444"/>
            <a:ext cx="12192000" cy="679557"/>
          </a:xfrm>
          <a:prstGeom prst="rect">
            <a:avLst/>
          </a:prstGeom>
          <a:solidFill>
            <a:srgbClr val="1439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20" y="6230362"/>
            <a:ext cx="3478848" cy="564138"/>
          </a:xfrm>
          <a:prstGeom prst="rect">
            <a:avLst/>
          </a:prstGeom>
        </p:spPr>
      </p:pic>
      <p:pic>
        <p:nvPicPr>
          <p:cNvPr id="8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6" y="6178443"/>
            <a:ext cx="3914951" cy="661600"/>
          </a:xfrm>
          <a:prstGeom prst="rect">
            <a:avLst/>
          </a:prstGeom>
        </p:spPr>
      </p:pic>
      <p:pic>
        <p:nvPicPr>
          <p:cNvPr id="9" name="Picture 2" descr="http://www.nationalkongress.ru/images/logo/org/frp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707" y="3086625"/>
            <a:ext cx="2564291" cy="80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http://www.frmrus.ru/wp-content/uploads/2016/11/%D0%9A%D0%BE%D1%80%D0%BF%D0%BE%D1%80%D0%B0%D1%86%D0%B8%D1%8F-%D0%9C%D0%A1%D0%9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463" y="1179661"/>
            <a:ext cx="2225174" cy="101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saransk.bezformata.ru/content/image616704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050" y="3265404"/>
            <a:ext cx="1112508" cy="136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k1news.ru/upload/iblock/0f5/0f5d8b2ef52f74360246899131dfb07d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246" y="3265404"/>
            <a:ext cx="1382058" cy="97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zaimitut.ru/wp-content/uploads/Sberbank-spas-ot-hakerov-sredstva-klientov-na-9-milliardov-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10" y="3727666"/>
            <a:ext cx="1302290" cy="90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274615" y="2823764"/>
            <a:ext cx="3473565" cy="2042171"/>
          </a:xfrm>
          <a:prstGeom prst="roundRect">
            <a:avLst/>
          </a:prstGeom>
          <a:noFill/>
          <a:ln w="5715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00"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4615" y="2896072"/>
            <a:ext cx="108555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>
                <a:latin typeface="Cambria" panose="02040503050406030204" pitchFamily="18" charset="0"/>
              </a:rPr>
              <a:t>Банки</a:t>
            </a:r>
          </a:p>
        </p:txBody>
      </p:sp>
      <p:pic>
        <p:nvPicPr>
          <p:cNvPr id="2050" name="Picture 2" descr="http://i.istockimg.com/file_thumbview_approve/55098760/3/stock-photo-55098760-abstract-businessman-standing-on-a-top-of-golden-pyramid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034" y="4437925"/>
            <a:ext cx="1270864" cy="133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378546" y="5686649"/>
            <a:ext cx="2438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ambria" panose="02040503050406030204" pitchFamily="18" charset="0"/>
              </a:rPr>
              <a:t>Собственное участие</a:t>
            </a:r>
          </a:p>
        </p:txBody>
      </p:sp>
      <p:pic>
        <p:nvPicPr>
          <p:cNvPr id="2052" name="Picture 4" descr="http://agenda-u.org/sites/default/files/CBRF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17" y="1111982"/>
            <a:ext cx="1384114" cy="130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149971" y="218756"/>
            <a:ext cx="6680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atin typeface="Cambria" panose="02040503050406030204" pitchFamily="18" charset="0"/>
                <a:cs typeface="Arial"/>
              </a:rPr>
              <a:t>Синергия институтов поддержки</a:t>
            </a:r>
            <a:endParaRPr lang="en-US" sz="2000" b="1" dirty="0">
              <a:latin typeface="Cambria" panose="02040503050406030204" pitchFamily="18" charset="0"/>
              <a:cs typeface="Arial"/>
            </a:endParaRPr>
          </a:p>
        </p:txBody>
      </p:sp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>
            <a:off x="4639636" y="1628081"/>
            <a:ext cx="9011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cxnSpLocks/>
          </p:cNvCxnSpPr>
          <p:nvPr/>
        </p:nvCxnSpPr>
        <p:spPr>
          <a:xfrm flipH="1">
            <a:off x="2011397" y="1723410"/>
            <a:ext cx="1087697" cy="9170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7156312" y="3265404"/>
            <a:ext cx="1325837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8200087" y="1709860"/>
            <a:ext cx="1788766" cy="127178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cxnSpLocks/>
          </p:cNvCxnSpPr>
          <p:nvPr/>
        </p:nvCxnSpPr>
        <p:spPr>
          <a:xfrm>
            <a:off x="3910928" y="3124588"/>
            <a:ext cx="123468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cxnSpLocks/>
          </p:cNvCxnSpPr>
          <p:nvPr/>
        </p:nvCxnSpPr>
        <p:spPr>
          <a:xfrm flipH="1" flipV="1">
            <a:off x="5871291" y="4165578"/>
            <a:ext cx="389" cy="7781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Диаграмма 39"/>
          <p:cNvGraphicFramePr>
            <a:graphicFrameLocks/>
          </p:cNvGraphicFramePr>
          <p:nvPr>
            <p:extLst/>
          </p:nvPr>
        </p:nvGraphicFramePr>
        <p:xfrm>
          <a:off x="5090230" y="2314378"/>
          <a:ext cx="2066082" cy="2024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058" name="TextBox 2057"/>
          <p:cNvSpPr txBox="1"/>
          <p:nvPr/>
        </p:nvSpPr>
        <p:spPr>
          <a:xfrm>
            <a:off x="1090266" y="1586983"/>
            <a:ext cx="1345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Фондирование</a:t>
            </a:r>
          </a:p>
          <a:p>
            <a:r>
              <a:rPr lang="ru-RU" sz="1400" dirty="0"/>
              <a:t>Программа 6.5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63966" y="964531"/>
            <a:ext cx="1327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Гарантия</a:t>
            </a:r>
          </a:p>
          <a:p>
            <a:r>
              <a:rPr lang="ru-RU" sz="1400" dirty="0"/>
              <a:t>Программа 6.5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692799" y="2478905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Финансирование 9.6%</a:t>
            </a:r>
          </a:p>
          <a:p>
            <a:r>
              <a:rPr lang="ru-RU" sz="1400" dirty="0"/>
              <a:t>Программа 6.5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199865" y="2755805"/>
            <a:ext cx="835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/>
              <a:t>Займ</a:t>
            </a:r>
            <a:r>
              <a:rPr lang="ru-RU" sz="1400" dirty="0"/>
              <a:t> 5%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211837" y="1912841"/>
            <a:ext cx="864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Гарантия</a:t>
            </a:r>
          </a:p>
        </p:txBody>
      </p:sp>
    </p:spTree>
    <p:extLst>
      <p:ext uri="{BB962C8B-B14F-4D97-AF65-F5344CB8AC3E}">
        <p14:creationId xmlns:p14="http://schemas.microsoft.com/office/powerpoint/2010/main" val="16253162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14148</TotalTime>
  <Words>229</Words>
  <Application>Microsoft Office PowerPoint</Application>
  <PresentationFormat>Широкоэкранный</PresentationFormat>
  <Paragraphs>67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Тема Office</vt:lpstr>
      <vt:lpstr>Презентация PowerPoint</vt:lpstr>
      <vt:lpstr>Источники инвестиций в бизнес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Инвестиции в бизнес с использованием механизмов  государственной поддержки</dc:title>
  <dc:creator>Чугуевец Евгений Григорьевич</dc:creator>
  <cp:lastModifiedBy>Чугуевец Евгений Григорьевич</cp:lastModifiedBy>
  <cp:revision>31</cp:revision>
  <dcterms:created xsi:type="dcterms:W3CDTF">2017-03-14T12:01:19Z</dcterms:created>
  <dcterms:modified xsi:type="dcterms:W3CDTF">2017-04-19T07:51:08Z</dcterms:modified>
</cp:coreProperties>
</file>